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</p:sldMasterIdLst>
  <p:notesMasterIdLst>
    <p:notesMasterId r:id="rId25"/>
  </p:notesMasterIdLst>
  <p:sldIdLst>
    <p:sldId id="301" r:id="rId4"/>
    <p:sldId id="303" r:id="rId5"/>
    <p:sldId id="266" r:id="rId6"/>
    <p:sldId id="339" r:id="rId7"/>
    <p:sldId id="305" r:id="rId8"/>
    <p:sldId id="308" r:id="rId9"/>
    <p:sldId id="311" r:id="rId10"/>
    <p:sldId id="312" r:id="rId11"/>
    <p:sldId id="313" r:id="rId12"/>
    <p:sldId id="306" r:id="rId13"/>
    <p:sldId id="309" r:id="rId14"/>
    <p:sldId id="267" r:id="rId15"/>
    <p:sldId id="324" r:id="rId16"/>
    <p:sldId id="330" r:id="rId17"/>
    <p:sldId id="331" r:id="rId18"/>
    <p:sldId id="269" r:id="rId19"/>
    <p:sldId id="335" r:id="rId20"/>
    <p:sldId id="332" r:id="rId21"/>
    <p:sldId id="334" r:id="rId22"/>
    <p:sldId id="337" r:id="rId23"/>
    <p:sldId id="34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67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2" autoAdjust="0"/>
    <p:restoredTop sz="94660"/>
  </p:normalViewPr>
  <p:slideViewPr>
    <p:cSldViewPr>
      <p:cViewPr varScale="1">
        <p:scale>
          <a:sx n="65" d="100"/>
          <a:sy n="65" d="100"/>
        </p:scale>
        <p:origin x="11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713BD-4ED4-49DD-A253-92509AD0690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55190-5E97-4E8C-ABBA-4F30CF7F4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3C14D-DC9C-4DA0-9D47-EA977A27519E}" type="slidenum">
              <a:rPr lang="ru-RU"/>
              <a:pPr/>
              <a:t>17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A3EA3-E4BE-4509-B230-7F48A1A7FC48}" type="slidenum">
              <a:rPr lang="ru-RU"/>
              <a:pPr/>
              <a:t>20</a:t>
            </a:fld>
            <a:endParaRPr lang="ru-R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543CCB-4B86-4F02-97F1-C02423379D2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93470-6BA3-40A3-914F-0F81E982C96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77202-5072-47B3-8DFB-4ECF3574C2B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D93-E550-41FE-BCFD-09BAE6C8FA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E1F23-07F1-4DB0-BF9F-EA532E20B49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1793C-9F77-4F30-8672-DE3EC8D73DB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18B82-1293-43C8-B23F-964731B8E8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17194-9848-4BAF-A9B8-07FBEDBE467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638D8-1DCD-431F-BC43-2E3011034AE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DC2AA-A51B-42F8-87A0-42F79978147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4CDC-3FCF-47AA-97DE-8DEBC318506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A463DF-98F4-4A32-82B8-BFC5A96824B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070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070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1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072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2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2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2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2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2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2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2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2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3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3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3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3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3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3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3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3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3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074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4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4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4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4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4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4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4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4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4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5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5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5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5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5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5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5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075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5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6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6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6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6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76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076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07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07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07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007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07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077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077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077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DFA018-2DDE-46E4-BBFC-E7DE9520D1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2BF5E-AFB3-493F-A4B8-AE748F9E1E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2C04-EC3E-4A18-80D2-58D878934E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4E16F-436C-4D71-B3B1-40B821155C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3BB6C-4F00-48A2-BE00-816BDCC44A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FE63-E289-4F42-AEBA-B28444CD56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4E0F-EE1E-4FCD-A7E6-0DE28F4981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07E92-13CF-4ABE-86DD-EC2D00A70C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EC561-F8CD-483C-B9B6-E819186E6B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437FF-6D0A-49ED-AB87-7A47136838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2924E-5580-4A48-8A09-6CE7C37036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F5F08F-9E34-48A1-A7CA-6EB3D837A28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96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96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96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6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97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97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7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97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7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7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7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997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97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97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97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97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B69691-C6D3-40F1-AD2F-37C7312E173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подземные богатства-ПОЛЕЗНЫЕ  </a:t>
            </a:r>
            <a:r>
              <a:rPr lang="ru-RU" dirty="0" smtClean="0">
                <a:solidFill>
                  <a:srgbClr val="FF0000"/>
                </a:solidFill>
              </a:rPr>
              <a:t>ИСКОПАЕМЫЕ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11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180" y="1981200"/>
            <a:ext cx="577963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:\Фото к уроку Полезные ископаемые\Геолог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5021359" cy="3329161"/>
          </a:xfrm>
          <a:prstGeom prst="rect">
            <a:avLst/>
          </a:prstGeom>
          <a:noFill/>
        </p:spPr>
      </p:pic>
      <p:pic>
        <p:nvPicPr>
          <p:cNvPr id="80899" name="Picture 3" descr="K:\Фото к уроку Полезные ископаемые\геолог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695957" cy="35219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3240360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Геолог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4653136"/>
            <a:ext cx="3240360" cy="201622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851920" y="5085184"/>
            <a:ext cx="4968552" cy="151216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Составляют геологическую базы данных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 документацию по </a:t>
            </a:r>
            <a:r>
              <a:rPr lang="ru-RU" sz="2000" u="sng" dirty="0" smtClean="0">
                <a:solidFill>
                  <a:schemeClr val="tx1"/>
                </a:solidFill>
              </a:rPr>
              <a:t>месторождениям</a:t>
            </a:r>
            <a:r>
              <a:rPr lang="ru-RU" sz="2000" dirty="0" smtClean="0">
                <a:solidFill>
                  <a:schemeClr val="tx1"/>
                </a:solidFill>
              </a:rPr>
              <a:t>, проводят полевые работы, обрабатывают и оформляют результаты.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67544" y="4670882"/>
            <a:ext cx="280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ГЕОЛОГИ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люди, занимающиеся изучением и поиском полезных ископаемых.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15616" y="620688"/>
            <a:ext cx="5976664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       Словарь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636912"/>
            <a:ext cx="8208912" cy="360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Месторождение</a:t>
            </a:r>
            <a:r>
              <a:rPr lang="ru-RU" sz="3200" dirty="0" smtClean="0">
                <a:solidFill>
                  <a:schemeClr val="tx1"/>
                </a:solidFill>
              </a:rPr>
              <a:t> –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места в глубинах земли или на её поверхности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r>
              <a:rPr lang="ru-RU" sz="3200" dirty="0" smtClean="0">
                <a:solidFill>
                  <a:schemeClr val="tx1"/>
                </a:solidFill>
              </a:rPr>
              <a:t> где залегают полезные ископаемые.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3970" name="Picture 2" descr="K:\Фото к уроку Полезные ископаемые\b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2160240" cy="260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362950" cy="1152525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Способы добычи полезных ископаемых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86800" cy="4114800"/>
          </a:xfrm>
        </p:spPr>
        <p:txBody>
          <a:bodyPr/>
          <a:lstStyle/>
          <a:p>
            <a:r>
              <a:rPr lang="ru-RU" sz="3600" b="1"/>
              <a:t>Карьер</a:t>
            </a:r>
          </a:p>
          <a:p>
            <a:r>
              <a:rPr lang="ru-RU" sz="3600" b="1"/>
              <a:t>Шахта</a:t>
            </a:r>
          </a:p>
          <a:p>
            <a:r>
              <a:rPr lang="ru-RU" sz="3600" b="1"/>
              <a:t>Скважина</a:t>
            </a:r>
          </a:p>
          <a:p>
            <a:pPr>
              <a:buFont typeface="Wingdings" pitchFamily="2" charset="2"/>
              <a:buNone/>
            </a:pPr>
            <a:endParaRPr lang="ru-RU" sz="3600" b="1"/>
          </a:p>
        </p:txBody>
      </p:sp>
      <p:pic>
        <p:nvPicPr>
          <p:cNvPr id="17422" name="Picture 14" descr="карьеры и шах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773238"/>
            <a:ext cx="52578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доб неф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44963"/>
            <a:ext cx="3724275" cy="271303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15616" y="620688"/>
            <a:ext cx="5976664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       Словарь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708920"/>
            <a:ext cx="8208912" cy="360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3970" name="Picture 2" descr="K:\Фото к уроку Полезные ископаемые\b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2160240" cy="2603861"/>
          </a:xfrm>
          <a:prstGeom prst="rect">
            <a:avLst/>
          </a:prstGeom>
          <a:noFill/>
        </p:spPr>
      </p:pic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827584" y="2557611"/>
            <a:ext cx="70567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КАРЬЕР-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это открытый котлован.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ШАХТЫ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это глубокие колодцы.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387350"/>
            <a:ext cx="8229600" cy="1371600"/>
          </a:xfrm>
        </p:spPr>
        <p:txBody>
          <a:bodyPr/>
          <a:lstStyle/>
          <a:p>
            <a:r>
              <a:rPr lang="ru-RU" dirty="0"/>
              <a:t>Добыча </a:t>
            </a:r>
            <a:r>
              <a:rPr lang="ru-RU" dirty="0" smtClean="0"/>
              <a:t>гранита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769768"/>
            <a:ext cx="2915816" cy="1683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Гранит добывают в карьерах или просто в горах.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13666" name="Picture 2" descr="K:\Фото к уроку Полезные ископаемые\гранит доб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992554" cy="3744416"/>
          </a:xfrm>
          <a:prstGeom prst="rect">
            <a:avLst/>
          </a:prstGeom>
          <a:noFill/>
        </p:spPr>
      </p:pic>
      <p:pic>
        <p:nvPicPr>
          <p:cNvPr id="113668" name="Picture 4" descr="K:\Фото к уроку Полезные ископаемые\гранит д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5524500" cy="3676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2123728" cy="9361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Добыча известняка</a:t>
            </a:r>
            <a:endParaRPr lang="ru-RU" sz="4000" b="1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45224"/>
            <a:ext cx="8712968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Известняк обычно тоже добывают в карьерах</a:t>
            </a:r>
            <a:r>
              <a:rPr lang="en-US" sz="2800" dirty="0" smtClean="0"/>
              <a:t>,</a:t>
            </a:r>
            <a:r>
              <a:rPr lang="ru-RU" sz="2800" dirty="0" smtClean="0"/>
              <a:t> т.к. он чаще всего залегает неглубоко от поверхности.</a:t>
            </a:r>
            <a:endParaRPr lang="ru-RU" sz="2800" dirty="0"/>
          </a:p>
        </p:txBody>
      </p:sp>
      <p:pic>
        <p:nvPicPr>
          <p:cNvPr id="122885" name="Picture 5" descr="известн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6690246" cy="501768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387350"/>
            <a:ext cx="8229600" cy="1371600"/>
          </a:xfrm>
        </p:spPr>
        <p:txBody>
          <a:bodyPr/>
          <a:lstStyle/>
          <a:p>
            <a:r>
              <a:rPr lang="ru-RU"/>
              <a:t>Добыча нефти</a:t>
            </a:r>
          </a:p>
        </p:txBody>
      </p:sp>
      <p:pic>
        <p:nvPicPr>
          <p:cNvPr id="30721" name="Picture 1" descr="K:\Фото к уроку Полезные ископаемые\добыча нефт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5707380" cy="4282440"/>
          </a:xfrm>
          <a:prstGeom prst="rect">
            <a:avLst/>
          </a:prstGeom>
          <a:noFill/>
        </p:spPr>
      </p:pic>
      <p:pic>
        <p:nvPicPr>
          <p:cNvPr id="30722" name="Picture 2" descr="K:\Фото к уроку Полезные ископаемые\добыча нефт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5238750" cy="3476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12160" y="188640"/>
            <a:ext cx="2915816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Добывают нефть </a:t>
            </a:r>
            <a:r>
              <a:rPr lang="ru-RU" sz="2000" u="sng" dirty="0" smtClean="0">
                <a:solidFill>
                  <a:schemeClr val="tx1"/>
                </a:solidFill>
              </a:rPr>
              <a:t>нефтяники</a:t>
            </a:r>
            <a:r>
              <a:rPr lang="ru-RU" sz="2000" dirty="0" smtClean="0">
                <a:solidFill>
                  <a:schemeClr val="tx1"/>
                </a:solidFill>
              </a:rPr>
              <a:t> под землёй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откуда её по скважинам выкачивают насосами-качалками. Глубина скважины обычно 2-3 км.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157192"/>
            <a:ext cx="324036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Глубина скважины обычно 2-3 км.  От скважин по трубам (нефтепроводам) она поступает на нефтезаводы.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806080" cy="266357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283968" y="404664"/>
            <a:ext cx="4680520" cy="175432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/>
              <a:t>Огромные запасы разнообразных</a:t>
            </a:r>
          </a:p>
          <a:p>
            <a:pPr>
              <a:spcBef>
                <a:spcPct val="20000"/>
              </a:spcBef>
            </a:pPr>
            <a:r>
              <a:rPr lang="ru-RU" sz="2000" b="1" dirty="0"/>
              <a:t>полезных ископаемых скрыты в </a:t>
            </a:r>
          </a:p>
          <a:p>
            <a:pPr>
              <a:spcBef>
                <a:spcPct val="20000"/>
              </a:spcBef>
            </a:pPr>
            <a:r>
              <a:rPr lang="ru-RU" sz="2000" b="1" dirty="0"/>
              <a:t>недрах морского дна. Со дна морей </a:t>
            </a:r>
            <a:r>
              <a:rPr lang="ru-RU" sz="2000" b="1" dirty="0" smtClean="0"/>
              <a:t>также </a:t>
            </a:r>
            <a:r>
              <a:rPr lang="ru-RU" sz="2000" b="1" dirty="0"/>
              <a:t>добывают нефть и газ.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36912"/>
            <a:ext cx="4497780" cy="32483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3671888" cy="2592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r>
              <a:rPr lang="ru-RU" dirty="0" smtClean="0"/>
              <a:t>Добыча угля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149080"/>
            <a:ext cx="4464496" cy="252028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В  шахтах</a:t>
            </a:r>
            <a:r>
              <a:rPr lang="en-US" sz="2000" dirty="0" smtClean="0">
                <a:solidFill>
                  <a:schemeClr val="bg2"/>
                </a:solidFill>
              </a:rPr>
              <a:t>,</a:t>
            </a:r>
            <a:r>
              <a:rPr lang="ru-RU" sz="2000" dirty="0" smtClean="0">
                <a:solidFill>
                  <a:schemeClr val="bg2"/>
                </a:solidFill>
              </a:rPr>
              <a:t> где пласт угля имеет толщину 60-80 см шахтёр работает тяжёлым отбойным молотком</a:t>
            </a:r>
            <a:r>
              <a:rPr lang="en-US" sz="2000" dirty="0" smtClean="0">
                <a:solidFill>
                  <a:schemeClr val="bg2"/>
                </a:solidFill>
              </a:rPr>
              <a:t>,</a:t>
            </a:r>
            <a:r>
              <a:rPr lang="ru-RU" sz="2000" dirty="0" smtClean="0">
                <a:solidFill>
                  <a:schemeClr val="bg2"/>
                </a:solidFill>
              </a:rPr>
              <a:t> согнувшись или даже лёжа.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Где толщина пласта более 1 м</a:t>
            </a:r>
            <a:r>
              <a:rPr lang="en-US" sz="2000" dirty="0" smtClean="0">
                <a:solidFill>
                  <a:schemeClr val="bg2"/>
                </a:solidFill>
              </a:rPr>
              <a:t>,</a:t>
            </a:r>
            <a:r>
              <a:rPr lang="ru-RU" sz="2000" dirty="0" smtClean="0">
                <a:solidFill>
                  <a:schemeClr val="bg2"/>
                </a:solidFill>
              </a:rPr>
              <a:t> там работают специальные машины.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114690" name="Picture 2" descr="K:\Фото к уроку Полезные ископаемые\шахт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92696"/>
            <a:ext cx="5076564" cy="3384376"/>
          </a:xfrm>
          <a:prstGeom prst="rect">
            <a:avLst/>
          </a:prstGeom>
          <a:noFill/>
        </p:spPr>
      </p:pic>
      <p:pic>
        <p:nvPicPr>
          <p:cNvPr id="114691" name="Picture 3" descr="K:\Фото к уроку Полезные ископаемые\шахт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098032" cy="3073524"/>
          </a:xfrm>
          <a:prstGeom prst="rect">
            <a:avLst/>
          </a:prstGeom>
          <a:noFill/>
        </p:spPr>
      </p:pic>
      <p:pic>
        <p:nvPicPr>
          <p:cNvPr id="114692" name="Picture 4" descr="K:\Фото к уроку Полезные ископаемые\шахт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008107" cy="300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18488" cy="5546725"/>
          </a:xfrm>
        </p:spPr>
        <p:txBody>
          <a:bodyPr/>
          <a:lstStyle/>
          <a:p>
            <a:r>
              <a:rPr lang="ru-RU" sz="4800" b="1"/>
              <a:t>Используя природные богатства, необходимо помнить, что они исчерпаемы!</a:t>
            </a:r>
          </a:p>
          <a:p>
            <a:r>
              <a:rPr lang="ru-RU" sz="4800" b="1"/>
              <a:t>Бережно используйте то, что дает нам природа!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«ПОЛЕЗНЫЕ  ИСКОПАЕМЫЕ»?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115616" y="2060848"/>
            <a:ext cx="7200800" cy="158417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  Полезные            ископаемые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3528" y="4221088"/>
            <a:ext cx="3456384" cy="172819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2"/>
                </a:solidFill>
              </a:rPr>
              <a:t>необходимые</a:t>
            </a:r>
            <a:r>
              <a:rPr lang="en-US" sz="3200" b="1" i="1" dirty="0" smtClean="0">
                <a:solidFill>
                  <a:schemeClr val="accent2"/>
                </a:solidFill>
              </a:rPr>
              <a:t>,</a:t>
            </a:r>
            <a:r>
              <a:rPr lang="ru-RU" sz="3200" b="1" i="1" dirty="0" smtClean="0">
                <a:solidFill>
                  <a:schemeClr val="accent2"/>
                </a:solidFill>
              </a:rPr>
              <a:t> нужные 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436096" y="4293096"/>
            <a:ext cx="3456384" cy="1656184"/>
          </a:xfrm>
          <a:prstGeom prst="flowChartAlternateProcess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2"/>
                </a:solidFill>
              </a:rPr>
              <a:t>доставать</a:t>
            </a:r>
            <a:r>
              <a:rPr lang="en-US" sz="3200" b="1" i="1" dirty="0" smtClean="0">
                <a:solidFill>
                  <a:schemeClr val="accent2"/>
                </a:solidFill>
              </a:rPr>
              <a:t>,</a:t>
            </a:r>
            <a:endParaRPr lang="ru-RU" sz="32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2"/>
                </a:solidFill>
              </a:rPr>
              <a:t>извлекать</a:t>
            </a:r>
            <a:endParaRPr lang="ru-RU" sz="3200" i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2123728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804248" y="350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692275" y="1412875"/>
            <a:ext cx="6048375" cy="25828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/>
              <a:t>1.Экономно использовать.</a:t>
            </a:r>
          </a:p>
          <a:p>
            <a:pPr>
              <a:spcBef>
                <a:spcPct val="20000"/>
              </a:spcBef>
            </a:pPr>
            <a:r>
              <a:rPr lang="ru-RU" sz="2800" dirty="0"/>
              <a:t>2.Оберегать от пожаров.</a:t>
            </a:r>
          </a:p>
          <a:p>
            <a:pPr>
              <a:spcBef>
                <a:spcPct val="20000"/>
              </a:spcBef>
            </a:pPr>
            <a:r>
              <a:rPr lang="ru-RU" sz="2800" dirty="0"/>
              <a:t>3.Соблюдать правила перевозки.</a:t>
            </a:r>
          </a:p>
          <a:p>
            <a:pPr>
              <a:spcBef>
                <a:spcPct val="20000"/>
              </a:spcBef>
            </a:pPr>
            <a:r>
              <a:rPr lang="ru-RU" sz="2800" dirty="0"/>
              <a:t>4.Заменять по возможности искус-</a:t>
            </a:r>
          </a:p>
          <a:p>
            <a:pPr>
              <a:spcBef>
                <a:spcPct val="20000"/>
              </a:spcBef>
            </a:pPr>
            <a:r>
              <a:rPr lang="ru-RU" sz="2800" dirty="0"/>
              <a:t>   </a:t>
            </a:r>
            <a:r>
              <a:rPr lang="ru-RU" sz="2800" dirty="0" err="1"/>
              <a:t>ственными</a:t>
            </a:r>
            <a:r>
              <a:rPr lang="ru-RU" sz="2800" dirty="0"/>
              <a:t> материалами.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365625"/>
            <a:ext cx="3240087" cy="2303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365625"/>
            <a:ext cx="3241675" cy="2333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00113" y="476250"/>
            <a:ext cx="7704137" cy="531813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нужно охранять полезные ископаемые?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936104"/>
          </a:xfrm>
        </p:spPr>
        <p:txBody>
          <a:bodyPr/>
          <a:lstStyle/>
          <a:p>
            <a:r>
              <a:rPr lang="ru-RU" dirty="0" smtClean="0"/>
              <a:t>Автор презентации</a:t>
            </a:r>
            <a:r>
              <a:rPr lang="en-US" dirty="0" smtClean="0"/>
              <a:t>:</a:t>
            </a:r>
          </a:p>
          <a:p>
            <a:r>
              <a:rPr lang="ru-RU" dirty="0" smtClean="0"/>
              <a:t>Туманова Е.Н.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4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648071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Что знаем?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040188" cy="51845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Что такое минералы</a:t>
            </a:r>
          </a:p>
          <a:p>
            <a:r>
              <a:rPr lang="ru-RU" sz="2800" dirty="0" smtClean="0"/>
              <a:t>Какие бывают минералы</a:t>
            </a:r>
          </a:p>
          <a:p>
            <a:r>
              <a:rPr lang="ru-RU" sz="2800" dirty="0" smtClean="0"/>
              <a:t>Что такое горные породы</a:t>
            </a:r>
          </a:p>
          <a:p>
            <a:r>
              <a:rPr lang="ru-RU" sz="2800" dirty="0" smtClean="0"/>
              <a:t>Как разрушаются горные породы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9"/>
            <a:ext cx="4041775" cy="576063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Что хотим узнать?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247455" cy="51125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Что такое полезные ископаемые?</a:t>
            </a:r>
          </a:p>
          <a:p>
            <a:endParaRPr lang="ru-RU" sz="2800" dirty="0" smtClean="0"/>
          </a:p>
          <a:p>
            <a:r>
              <a:rPr lang="ru-RU" sz="2800" dirty="0" smtClean="0"/>
              <a:t>Какими бывают полезные  ископаемые?</a:t>
            </a:r>
          </a:p>
          <a:p>
            <a:r>
              <a:rPr lang="ru-RU" sz="2800" dirty="0" smtClean="0"/>
              <a:t>Как отличать их по внешним признакам?</a:t>
            </a:r>
          </a:p>
          <a:p>
            <a:r>
              <a:rPr lang="ru-RU" sz="2800" dirty="0" smtClean="0"/>
              <a:t>Для  чего добывают полезные ископаемые?</a:t>
            </a:r>
          </a:p>
          <a:p>
            <a:r>
              <a:rPr lang="ru-RU" sz="2800" dirty="0" smtClean="0"/>
              <a:t>Кто  их добывает?</a:t>
            </a:r>
          </a:p>
          <a:p>
            <a:r>
              <a:rPr lang="ru-RU" sz="2800" dirty="0" smtClean="0"/>
              <a:t>Как добывают?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15616" y="620688"/>
            <a:ext cx="5976664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       Словарь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636912"/>
            <a:ext cx="8208912" cy="360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Полезные ископаемые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– это горные породы и минералы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которые человек использует в хозяйстве.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3970" name="Picture 2" descr="K:\Фото к уроку Полезные ископаемые\b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2160240" cy="260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1943199" cy="96609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39552" y="2420888"/>
            <a:ext cx="187220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Известняк</a:t>
            </a:r>
            <a:endParaRPr lang="ru-RU" sz="2800" dirty="0"/>
          </a:p>
        </p:txBody>
      </p:sp>
      <p:pic>
        <p:nvPicPr>
          <p:cNvPr id="9" name="Picture 6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520280" cy="2074820"/>
          </a:xfrm>
          <a:prstGeom prst="rect">
            <a:avLst/>
          </a:prstGeom>
          <a:noFill/>
          <a:ln w="57150">
            <a:solidFill>
              <a:srgbClr val="99CCFF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491880" y="3140968"/>
            <a:ext cx="237626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Гранит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140968"/>
            <a:ext cx="4571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2" name="Picture 8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2609850" cy="2466975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3528" y="6093296"/>
            <a:ext cx="1871663" cy="557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/>
              <a:t>Кварц</a:t>
            </a:r>
          </a:p>
        </p:txBody>
      </p:sp>
      <p:pic>
        <p:nvPicPr>
          <p:cNvPr id="78850" name="Picture 2" descr="K:\Фото к уроку Полезные ископаемые\брикет торф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36712"/>
            <a:ext cx="2500379" cy="1875284"/>
          </a:xfrm>
          <a:prstGeom prst="rect">
            <a:avLst/>
          </a:prstGeom>
          <a:noFill/>
        </p:spPr>
      </p:pic>
      <p:sp>
        <p:nvSpPr>
          <p:cNvPr id="16" name="Блок-схема: процесс 15"/>
          <p:cNvSpPr/>
          <p:nvPr/>
        </p:nvSpPr>
        <p:spPr>
          <a:xfrm>
            <a:off x="6372200" y="2924944"/>
            <a:ext cx="2426568" cy="61264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Торф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8851" name="Picture 3" descr="K:\Фото к уроку Полезные ископаемые\уго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861048"/>
            <a:ext cx="3041914" cy="228143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75856" y="5877272"/>
            <a:ext cx="3024336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Каменный  уголь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7" name="Picture 4" descr="ИЗВЕСЬНЯ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31640" y="260648"/>
            <a:ext cx="6696744" cy="1008112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НЕФТЬ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82946" name="Picture 2" descr="K:\Фото к уроку Полезные ископаемые\нефт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6"/>
            <a:ext cx="4968552" cy="3315992"/>
          </a:xfrm>
          <a:prstGeom prst="rect">
            <a:avLst/>
          </a:prstGeom>
          <a:noFill/>
        </p:spPr>
      </p:pic>
      <p:pic>
        <p:nvPicPr>
          <p:cNvPr id="82947" name="Picture 3" descr="K:\Фото к уроку Полезные ископаемые\нефть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680520" cy="3086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39552" y="476672"/>
            <a:ext cx="7992888" cy="122413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Полезные    ископаемые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403648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27984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452320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7544" y="3573016"/>
            <a:ext cx="2232248" cy="288032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твёрдые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91880" y="3573016"/>
            <a:ext cx="2232248" cy="288032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жидкие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372200" y="3573016"/>
            <a:ext cx="2592288" cy="288032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газообразные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260648"/>
            <a:ext cx="8280920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План изучения свойств полезных ископаемых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11560" y="1268760"/>
            <a:ext cx="8064896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1. Название</a:t>
            </a:r>
            <a:endParaRPr lang="ru-RU" sz="28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83568" y="1988840"/>
            <a:ext cx="8064896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2. Состояние (твёрдый</a:t>
            </a:r>
            <a:r>
              <a:rPr lang="en-US" sz="2800" dirty="0" smtClean="0"/>
              <a:t>,</a:t>
            </a:r>
            <a:r>
              <a:rPr lang="ru-RU" sz="2800" dirty="0" smtClean="0"/>
              <a:t> жидкий</a:t>
            </a:r>
            <a:r>
              <a:rPr lang="en-US" sz="2800" dirty="0" smtClean="0"/>
              <a:t>,</a:t>
            </a:r>
            <a:r>
              <a:rPr lang="ru-RU" sz="2800" dirty="0" smtClean="0"/>
              <a:t> газообразный)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1560" y="3789040"/>
            <a:ext cx="8064896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4. Прочность (прочный</a:t>
            </a:r>
            <a:r>
              <a:rPr lang="en-US" sz="2800" dirty="0" smtClean="0"/>
              <a:t>,</a:t>
            </a:r>
            <a:r>
              <a:rPr lang="ru-RU" sz="2800" dirty="0" smtClean="0"/>
              <a:t> хрупкий)</a:t>
            </a:r>
            <a:endParaRPr lang="ru-RU" sz="28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83568" y="4797152"/>
            <a:ext cx="8064896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5. Легче или тяжелее воды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83568" y="5805264"/>
            <a:ext cx="8064896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6.Горючесть</a:t>
            </a:r>
            <a:endParaRPr lang="ru-RU" sz="28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3568" y="2852936"/>
            <a:ext cx="8064896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3. Цвет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Практическая работа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749300"/>
          </a:xfrm>
          <a:solidFill>
            <a:srgbClr val="CCFFCC"/>
          </a:solidFill>
          <a:ln w="38100">
            <a:solidFill>
              <a:srgbClr val="0066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Рассмотрите кусочки гранита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179388" y="2420938"/>
            <a:ext cx="4760214" cy="954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 Цветные зёрна 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это минерал </a:t>
            </a:r>
            <a:r>
              <a:rPr lang="ru-RU" sz="2800" dirty="0" smtClean="0">
                <a:solidFill>
                  <a:srgbClr val="FF3300"/>
                </a:solidFill>
              </a:rPr>
              <a:t>полевой шпат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179388" y="3860800"/>
            <a:ext cx="4401590" cy="954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 Полупрозрачные зёрна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это минерал </a:t>
            </a:r>
            <a:r>
              <a:rPr lang="ru-RU" sz="2800" dirty="0" smtClean="0">
                <a:solidFill>
                  <a:srgbClr val="FF3300"/>
                </a:solidFill>
              </a:rPr>
              <a:t>кварц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  <a:endParaRPr lang="ru-RU" sz="2800" dirty="0" smtClean="0">
              <a:solidFill>
                <a:srgbClr val="FF3300"/>
              </a:solidFill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179388" y="5300663"/>
            <a:ext cx="4722190" cy="954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 Чёрные блестящие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зёрна - это минерал </a:t>
            </a:r>
            <a:r>
              <a:rPr lang="ru-RU" sz="2800" dirty="0" smtClean="0">
                <a:solidFill>
                  <a:srgbClr val="FF3300"/>
                </a:solidFill>
              </a:rPr>
              <a:t>слюда</a:t>
            </a:r>
          </a:p>
        </p:txBody>
      </p:sp>
      <p:pic>
        <p:nvPicPr>
          <p:cNvPr id="203783" name="Picture 7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420938"/>
            <a:ext cx="2916237" cy="3887787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4859338" y="5805488"/>
            <a:ext cx="1584325" cy="215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 flipV="1">
            <a:off x="5580063" y="4076700"/>
            <a:ext cx="2376487" cy="215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5076825" y="2852738"/>
            <a:ext cx="1943100" cy="1444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  <p:bldP spid="203781" grpId="0" animBg="1"/>
      <p:bldP spid="203782" grpId="0" animBg="1"/>
      <p:bldP spid="203791" grpId="0" animBg="1"/>
      <p:bldP spid="203792" grpId="0" animBg="1"/>
      <p:bldP spid="20379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кстура">
  <a:themeElements>
    <a:clrScheme name="Текстура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Круги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408</Words>
  <Application>Microsoft Office PowerPoint</Application>
  <PresentationFormat>Экран (4:3)</PresentationFormat>
  <Paragraphs>90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Тема Office</vt:lpstr>
      <vt:lpstr>1_Текстура</vt:lpstr>
      <vt:lpstr>Круги</vt:lpstr>
      <vt:lpstr>Наши подземные богатства-ПОЛЕЗНЫЕ  ИСКОПАЕМЫЕ</vt:lpstr>
      <vt:lpstr>Почему «ПОЛЕЗНЫЕ  ИСКОПАЕМЫЕ»?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</vt:lpstr>
      <vt:lpstr>Презентация PowerPoint</vt:lpstr>
      <vt:lpstr>Презентация PowerPoint</vt:lpstr>
      <vt:lpstr>Способы добычи полезных ископаемых</vt:lpstr>
      <vt:lpstr>Презентация PowerPoint</vt:lpstr>
      <vt:lpstr>Добыча гранита</vt:lpstr>
      <vt:lpstr>Добыча известняка</vt:lpstr>
      <vt:lpstr>Добыча нефти</vt:lpstr>
      <vt:lpstr>Презентация PowerPoint</vt:lpstr>
      <vt:lpstr>Добыча угля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Туманова Елена Николаевна</cp:lastModifiedBy>
  <cp:revision>98</cp:revision>
  <dcterms:created xsi:type="dcterms:W3CDTF">2011-03-13T07:14:01Z</dcterms:created>
  <dcterms:modified xsi:type="dcterms:W3CDTF">2024-04-03T11:20:40Z</dcterms:modified>
</cp:coreProperties>
</file>